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74707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8" d="100"/>
          <a:sy n="118" d="100"/>
        </p:scale>
        <p:origin x="-312" y="-104"/>
      </p:cViewPr>
      <p:guideLst>
        <p:guide orient="horz" pos="235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411147"/>
            <a:ext cx="6487668" cy="3434603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660172"/>
            <a:ext cx="6498158" cy="18789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2" y="3593785"/>
            <a:ext cx="6498159" cy="99854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66544"/>
            <a:ext cx="4079545" cy="1265881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947604"/>
            <a:ext cx="4079545" cy="405255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91505"/>
            <a:ext cx="3657600" cy="579325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BE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401210"/>
            <a:ext cx="1524000" cy="6073463"/>
          </a:xfrm>
        </p:spPr>
        <p:txBody>
          <a:bodyPr vert="eaVert"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401210"/>
            <a:ext cx="6689726" cy="60734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9" y="3652381"/>
            <a:ext cx="8416925" cy="1601374"/>
          </a:xfrm>
        </p:spPr>
        <p:txBody>
          <a:bodyPr/>
          <a:lstStyle/>
          <a:p>
            <a:r>
              <a:rPr lang="nl-BE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9" y="5197330"/>
            <a:ext cx="8416925" cy="105958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96021"/>
            <a:ext cx="8402040" cy="3090341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BE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6" y="2617870"/>
            <a:ext cx="8056563" cy="1483779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6" y="4069825"/>
            <a:ext cx="8056563" cy="16342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17188"/>
            <a:ext cx="8042276" cy="1456415"/>
          </a:xfrm>
        </p:spPr>
        <p:txBody>
          <a:bodyPr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743182"/>
            <a:ext cx="3840480" cy="4731491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743182"/>
            <a:ext cx="3840480" cy="4731491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17188"/>
            <a:ext cx="8042276" cy="1456415"/>
          </a:xfrm>
        </p:spPr>
        <p:txBody>
          <a:bodyPr/>
          <a:lstStyle>
            <a:lvl1pPr>
              <a:defRPr/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583073"/>
            <a:ext cx="3840480" cy="817980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557161"/>
            <a:ext cx="3840480" cy="3917511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583073"/>
            <a:ext cx="3840480" cy="817980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557161"/>
            <a:ext cx="3840480" cy="3917511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66544"/>
            <a:ext cx="3840480" cy="1265881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401208"/>
            <a:ext cx="3840480" cy="60734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947604"/>
            <a:ext cx="3840480" cy="405255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17188"/>
            <a:ext cx="8042276" cy="145641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743182"/>
            <a:ext cx="8042276" cy="4731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836411"/>
            <a:ext cx="2133600" cy="397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22/11/16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9" y="6836411"/>
            <a:ext cx="4840941" cy="397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836411"/>
            <a:ext cx="990600" cy="397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politiques du logement à Bruxelles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Daniel FASTENAKEL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274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/>
              <a:t>P</a:t>
            </a:r>
            <a:r>
              <a:rPr lang="fr-FR" sz="3200" dirty="0" smtClean="0"/>
              <a:t>our un vrai débat parlementaire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consensus large a été obtenu dans la société civile, au-delà des clivages traditionnels. </a:t>
            </a:r>
            <a:r>
              <a:rPr lang="fr-FR" dirty="0" smtClean="0"/>
              <a:t>S</a:t>
            </a:r>
            <a:r>
              <a:rPr lang="fr-FR" dirty="0" smtClean="0"/>
              <a:t>eules les organisations de propriétaires rechignent à modifier la situation actuelle. Peut-on r</a:t>
            </a:r>
            <a:r>
              <a:rPr lang="fr-FR" dirty="0" smtClean="0"/>
              <a:t>êver d’un débat parlementaire qui dépasse le classique conflit majorité-opposition pour travailler dans l’intérêt des milliers de mal logés </a:t>
            </a:r>
            <a:r>
              <a:rPr lang="fr-FR" smtClean="0"/>
              <a:t>à Bruxelles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9686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/>
              <a:t>Années 60, début 70 : </a:t>
            </a:r>
            <a:r>
              <a:rPr lang="fr-FR" sz="3200" dirty="0" err="1" smtClean="0"/>
              <a:t>Bruxellisation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• Grandes luttes urbaines (Marolles, Quartier Nord)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smtClean="0"/>
              <a:t>• Construction </a:t>
            </a:r>
            <a:r>
              <a:rPr lang="fr-FR" dirty="0" smtClean="0"/>
              <a:t>de tours de logement sociaux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6250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/>
              <a:t>Mi ’70, mi ’80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• </a:t>
            </a:r>
            <a:r>
              <a:rPr lang="fr-FR" dirty="0" err="1"/>
              <a:t>T</a:t>
            </a:r>
            <a:r>
              <a:rPr lang="fr-FR" dirty="0" err="1" smtClean="0"/>
              <a:t>audisation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• Lois de blocage</a:t>
            </a:r>
          </a:p>
          <a:p>
            <a:pPr marL="0" indent="0">
              <a:buNone/>
            </a:pPr>
            <a:r>
              <a:rPr lang="fr-FR" dirty="0" smtClean="0"/>
              <a:t>• 1984 :  loi </a:t>
            </a:r>
            <a:r>
              <a:rPr lang="fr-FR" dirty="0" err="1" smtClean="0"/>
              <a:t>Gol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• Logement social en déshérence :</a:t>
            </a:r>
          </a:p>
          <a:p>
            <a:pPr marL="0" indent="0">
              <a:buNone/>
            </a:pPr>
            <a:r>
              <a:rPr lang="fr-FR" dirty="0" smtClean="0"/>
              <a:t> loyers bas et clientélisme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69913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/>
              <a:t>Fin des années ’80 – années 90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Régionalisation en 1989</a:t>
            </a:r>
          </a:p>
          <a:p>
            <a:r>
              <a:rPr lang="fr-FR" dirty="0" smtClean="0"/>
              <a:t> Reprise en main du logement social (Didier </a:t>
            </a:r>
            <a:r>
              <a:rPr lang="fr-FR" dirty="0" err="1" smtClean="0"/>
              <a:t>Gosuin</a:t>
            </a:r>
            <a:r>
              <a:rPr lang="fr-FR" dirty="0" smtClean="0"/>
              <a:t>)</a:t>
            </a:r>
          </a:p>
          <a:p>
            <a:r>
              <a:rPr lang="fr-FR" dirty="0" smtClean="0"/>
              <a:t> Hausses de loyers dans le logement privé</a:t>
            </a:r>
          </a:p>
          <a:p>
            <a:r>
              <a:rPr lang="fr-FR" dirty="0" smtClean="0"/>
              <a:t> Loi </a:t>
            </a:r>
            <a:r>
              <a:rPr lang="fr-FR" dirty="0" err="1" smtClean="0"/>
              <a:t>Wathelet</a:t>
            </a:r>
            <a:r>
              <a:rPr lang="fr-FR" dirty="0" smtClean="0"/>
              <a:t> sur les résidences principales en ‘91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6259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 2000 à nos jours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2002 : création du CCL</a:t>
            </a:r>
          </a:p>
          <a:p>
            <a:r>
              <a:rPr lang="fr-FR" dirty="0" smtClean="0"/>
              <a:t> Adoption du Code du Logement Bruxellois qui consacre le droit au logement</a:t>
            </a:r>
          </a:p>
          <a:p>
            <a:r>
              <a:rPr lang="fr-FR" dirty="0" smtClean="0"/>
              <a:t> Plans logement pour la construction de logements sociaux et moyens</a:t>
            </a:r>
          </a:p>
          <a:p>
            <a:r>
              <a:rPr lang="fr-FR" dirty="0" smtClean="0"/>
              <a:t> Malgré tout la pénurie s’accentue : 40.000 familles sur les listes d’attente des logements sociaux</a:t>
            </a:r>
          </a:p>
          <a:p>
            <a:r>
              <a:rPr lang="fr-FR" dirty="0" smtClean="0"/>
              <a:t> Diversification des politiques sociales du logement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4753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/>
              <a:t>Suite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Timide apparition de l’allocation-loyer</a:t>
            </a:r>
          </a:p>
          <a:p>
            <a:r>
              <a:rPr lang="fr-FR" dirty="0" smtClean="0"/>
              <a:t>Dangers de la </a:t>
            </a:r>
            <a:r>
              <a:rPr lang="fr-FR" dirty="0" smtClean="0"/>
              <a:t>généralisation sans </a:t>
            </a:r>
            <a:r>
              <a:rPr lang="fr-FR" dirty="0" smtClean="0"/>
              <a:t>…</a:t>
            </a:r>
          </a:p>
          <a:p>
            <a:r>
              <a:rPr lang="fr-FR" dirty="0" smtClean="0"/>
              <a:t>Encadrement des loyers</a:t>
            </a:r>
          </a:p>
          <a:p>
            <a:r>
              <a:rPr lang="fr-FR" dirty="0" smtClean="0"/>
              <a:t>Déséquilibre de l’offre et de la demande pour les logements de faible confort (tableau de l’Observatoire des loyers)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9412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6" name="Espace réservé du contenu 5" descr="161121 tableau loyer mensuel selon le type et le niveau de confort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76" r="1"/>
          <a:stretch/>
        </p:blipFill>
        <p:spPr>
          <a:xfrm>
            <a:off x="517525" y="-1"/>
            <a:ext cx="8042275" cy="7470775"/>
          </a:xfrm>
        </p:spPr>
      </p:pic>
    </p:spTree>
    <p:extLst>
      <p:ext uri="{BB962C8B-B14F-4D97-AF65-F5344CB8AC3E}">
        <p14:creationId xmlns:p14="http://schemas.microsoft.com/office/powerpoint/2010/main" val="857875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/>
              <a:t>Corriger les situations abusives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Nécessité d’une intervention publique pour protéger les locataires les plus vulnérables</a:t>
            </a:r>
          </a:p>
          <a:p>
            <a:r>
              <a:rPr lang="fr-FR" dirty="0" smtClean="0"/>
              <a:t>Réponse du Gouvernement bruxellois : la grille indicative de loyers</a:t>
            </a:r>
            <a:endParaRPr lang="fr-FR" dirty="0"/>
          </a:p>
          <a:p>
            <a:r>
              <a:rPr lang="fr-FR" dirty="0" smtClean="0"/>
              <a:t>L</a:t>
            </a:r>
            <a:r>
              <a:rPr lang="fr-FR" dirty="0" smtClean="0"/>
              <a:t>imites et opportunités</a:t>
            </a:r>
          </a:p>
          <a:p>
            <a:r>
              <a:rPr lang="fr-FR" dirty="0" smtClean="0"/>
              <a:t>P</a:t>
            </a:r>
            <a:r>
              <a:rPr lang="fr-FR" dirty="0" smtClean="0"/>
              <a:t>roposition du CESRB : les Commissions Paritaires Locatives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0608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/>
              <a:t>Vers un droit au logement effectif ?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Couplage grille indicative et commissions paritaires locatives</a:t>
            </a:r>
          </a:p>
          <a:p>
            <a:r>
              <a:rPr lang="fr-FR" dirty="0" smtClean="0"/>
              <a:t>Évolution de la grille sur des critères non-spéculatifs</a:t>
            </a:r>
          </a:p>
          <a:p>
            <a:r>
              <a:rPr lang="fr-FR" dirty="0" smtClean="0"/>
              <a:t>Elargissement de l’allocation-loyer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9385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105</TotalTime>
  <Words>323</Words>
  <Application>Microsoft Macintosh PowerPoint</Application>
  <PresentationFormat>Personnalisé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Brise</vt:lpstr>
      <vt:lpstr>Les politiques du logement à Bruxelles</vt:lpstr>
      <vt:lpstr>Années 60, début 70 : Bruxellisation</vt:lpstr>
      <vt:lpstr>Mi ’70, mi ’80</vt:lpstr>
      <vt:lpstr>Fin des années ’80 – années 90</vt:lpstr>
      <vt:lpstr>De 2000 à nos jours</vt:lpstr>
      <vt:lpstr>Suite</vt:lpstr>
      <vt:lpstr>Présentation PowerPoint</vt:lpstr>
      <vt:lpstr>Corriger les situations abusives</vt:lpstr>
      <vt:lpstr>Vers un droit au logement effectif ?</vt:lpstr>
      <vt:lpstr>Pour un vrai débat parlementaire</vt:lpstr>
    </vt:vector>
  </TitlesOfParts>
  <Company>mhmcorp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politiques du logement à Bruxelles</dc:title>
  <dc:creator>fasty dan</dc:creator>
  <cp:lastModifiedBy>fasty dan</cp:lastModifiedBy>
  <cp:revision>17</cp:revision>
  <dcterms:created xsi:type="dcterms:W3CDTF">2016-11-22T16:27:31Z</dcterms:created>
  <dcterms:modified xsi:type="dcterms:W3CDTF">2016-11-22T18:17:23Z</dcterms:modified>
</cp:coreProperties>
</file>